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8" r:id="rId3"/>
    <p:sldId id="259" r:id="rId4"/>
    <p:sldId id="266" r:id="rId5"/>
    <p:sldId id="265" r:id="rId6"/>
    <p:sldId id="264" r:id="rId7"/>
    <p:sldId id="263" r:id="rId8"/>
    <p:sldId id="261" r:id="rId9"/>
    <p:sldId id="267" r:id="rId10"/>
    <p:sldId id="257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A49186-FCEF-044B-B7FE-09EEFB8A946C}" v="65" dt="2024-12-06T18:32:10.1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74"/>
    <p:restoredTop sz="94694"/>
  </p:normalViewPr>
  <p:slideViewPr>
    <p:cSldViewPr snapToGrid="0">
      <p:cViewPr varScale="1">
        <p:scale>
          <a:sx n="93" d="100"/>
          <a:sy n="93" d="100"/>
        </p:scale>
        <p:origin x="21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ya Singh" userId="88c90c5b-a5fa-4f79-bf08-02238972d8d5" providerId="ADAL" clId="{D6A49186-FCEF-044B-B7FE-09EEFB8A946C}"/>
    <pc:docChg chg="undo custSel addSld modSld">
      <pc:chgData name="Maya Singh" userId="88c90c5b-a5fa-4f79-bf08-02238972d8d5" providerId="ADAL" clId="{D6A49186-FCEF-044B-B7FE-09EEFB8A946C}" dt="2024-12-06T18:32:23.989" v="456" actId="20577"/>
      <pc:docMkLst>
        <pc:docMk/>
      </pc:docMkLst>
      <pc:sldChg chg="modSp mod">
        <pc:chgData name="Maya Singh" userId="88c90c5b-a5fa-4f79-bf08-02238972d8d5" providerId="ADAL" clId="{D6A49186-FCEF-044B-B7FE-09EEFB8A946C}" dt="2024-12-06T18:32:23.989" v="456" actId="20577"/>
        <pc:sldMkLst>
          <pc:docMk/>
          <pc:sldMk cId="2926071232" sldId="256"/>
        </pc:sldMkLst>
        <pc:spChg chg="mod">
          <ac:chgData name="Maya Singh" userId="88c90c5b-a5fa-4f79-bf08-02238972d8d5" providerId="ADAL" clId="{D6A49186-FCEF-044B-B7FE-09EEFB8A946C}" dt="2024-12-06T18:32:23.989" v="456" actId="20577"/>
          <ac:spMkLst>
            <pc:docMk/>
            <pc:sldMk cId="2926071232" sldId="256"/>
            <ac:spMk id="2" creationId="{A6194C18-9175-729F-EE10-12BF36382F67}"/>
          </ac:spMkLst>
        </pc:spChg>
      </pc:sldChg>
      <pc:sldChg chg="modSp">
        <pc:chgData name="Maya Singh" userId="88c90c5b-a5fa-4f79-bf08-02238972d8d5" providerId="ADAL" clId="{D6A49186-FCEF-044B-B7FE-09EEFB8A946C}" dt="2024-12-06T18:20:50.510" v="57" actId="20577"/>
        <pc:sldMkLst>
          <pc:docMk/>
          <pc:sldMk cId="834601817" sldId="258"/>
        </pc:sldMkLst>
        <pc:spChg chg="mod">
          <ac:chgData name="Maya Singh" userId="88c90c5b-a5fa-4f79-bf08-02238972d8d5" providerId="ADAL" clId="{D6A49186-FCEF-044B-B7FE-09EEFB8A946C}" dt="2024-12-06T18:20:50.510" v="57" actId="20577"/>
          <ac:spMkLst>
            <pc:docMk/>
            <pc:sldMk cId="834601817" sldId="258"/>
            <ac:spMk id="2" creationId="{772847C7-98E6-50F3-0DC2-DA91CBF82C8C}"/>
          </ac:spMkLst>
        </pc:spChg>
      </pc:sldChg>
      <pc:sldChg chg="addSp modSp mod">
        <pc:chgData name="Maya Singh" userId="88c90c5b-a5fa-4f79-bf08-02238972d8d5" providerId="ADAL" clId="{D6A49186-FCEF-044B-B7FE-09EEFB8A946C}" dt="2024-12-06T18:23:59.253" v="336" actId="20577"/>
        <pc:sldMkLst>
          <pc:docMk/>
          <pc:sldMk cId="3620392486" sldId="264"/>
        </pc:sldMkLst>
        <pc:spChg chg="mod">
          <ac:chgData name="Maya Singh" userId="88c90c5b-a5fa-4f79-bf08-02238972d8d5" providerId="ADAL" clId="{D6A49186-FCEF-044B-B7FE-09EEFB8A946C}" dt="2024-12-06T18:23:59.253" v="336" actId="20577"/>
          <ac:spMkLst>
            <pc:docMk/>
            <pc:sldMk cId="3620392486" sldId="264"/>
            <ac:spMk id="8" creationId="{77E653E9-68C8-1B77-F90F-28D057B23A25}"/>
          </ac:spMkLst>
        </pc:spChg>
        <pc:spChg chg="mod">
          <ac:chgData name="Maya Singh" userId="88c90c5b-a5fa-4f79-bf08-02238972d8d5" providerId="ADAL" clId="{D6A49186-FCEF-044B-B7FE-09EEFB8A946C}" dt="2024-12-06T18:23:40.870" v="281" actId="1076"/>
          <ac:spMkLst>
            <pc:docMk/>
            <pc:sldMk cId="3620392486" sldId="264"/>
            <ac:spMk id="32" creationId="{811E8CF1-0D68-E14E-E946-E651EBCA8552}"/>
          </ac:spMkLst>
        </pc:spChg>
        <pc:spChg chg="add mod">
          <ac:chgData name="Maya Singh" userId="88c90c5b-a5fa-4f79-bf08-02238972d8d5" providerId="ADAL" clId="{D6A49186-FCEF-044B-B7FE-09EEFB8A946C}" dt="2024-12-06T18:23:31.815" v="280" actId="1076"/>
          <ac:spMkLst>
            <pc:docMk/>
            <pc:sldMk cId="3620392486" sldId="264"/>
            <ac:spMk id="34" creationId="{5223D1B8-4D31-D1DE-3324-85843694F947}"/>
          </ac:spMkLst>
        </pc:spChg>
        <pc:picChg chg="mod">
          <ac:chgData name="Maya Singh" userId="88c90c5b-a5fa-4f79-bf08-02238972d8d5" providerId="ADAL" clId="{D6A49186-FCEF-044B-B7FE-09EEFB8A946C}" dt="2024-12-06T18:23:11.243" v="235" actId="1076"/>
          <ac:picMkLst>
            <pc:docMk/>
            <pc:sldMk cId="3620392486" sldId="264"/>
            <ac:picMk id="31" creationId="{2AFFB7AD-9ECA-4F8D-C02D-CFC001EE2768}"/>
          </ac:picMkLst>
        </pc:picChg>
      </pc:sldChg>
      <pc:sldChg chg="modSp mod modAnim">
        <pc:chgData name="Maya Singh" userId="88c90c5b-a5fa-4f79-bf08-02238972d8d5" providerId="ADAL" clId="{D6A49186-FCEF-044B-B7FE-09EEFB8A946C}" dt="2024-12-06T18:29:45.273" v="430"/>
        <pc:sldMkLst>
          <pc:docMk/>
          <pc:sldMk cId="3127074482" sldId="265"/>
        </pc:sldMkLst>
        <pc:spChg chg="mod">
          <ac:chgData name="Maya Singh" userId="88c90c5b-a5fa-4f79-bf08-02238972d8d5" providerId="ADAL" clId="{D6A49186-FCEF-044B-B7FE-09EEFB8A946C}" dt="2024-12-06T18:28:59.093" v="429" actId="14100"/>
          <ac:spMkLst>
            <pc:docMk/>
            <pc:sldMk cId="3127074482" sldId="265"/>
            <ac:spMk id="5" creationId="{BFFBB092-F45B-0A40-66D9-FC618C2A3150}"/>
          </ac:spMkLst>
        </pc:spChg>
      </pc:sldChg>
      <pc:sldChg chg="modSp">
        <pc:chgData name="Maya Singh" userId="88c90c5b-a5fa-4f79-bf08-02238972d8d5" providerId="ADAL" clId="{D6A49186-FCEF-044B-B7FE-09EEFB8A946C}" dt="2024-12-06T18:28:28.594" v="428" actId="113"/>
        <pc:sldMkLst>
          <pc:docMk/>
          <pc:sldMk cId="2276337722" sldId="266"/>
        </pc:sldMkLst>
        <pc:spChg chg="mod">
          <ac:chgData name="Maya Singh" userId="88c90c5b-a5fa-4f79-bf08-02238972d8d5" providerId="ADAL" clId="{D6A49186-FCEF-044B-B7FE-09EEFB8A946C}" dt="2024-12-06T18:28:28.594" v="428" actId="113"/>
          <ac:spMkLst>
            <pc:docMk/>
            <pc:sldMk cId="2276337722" sldId="266"/>
            <ac:spMk id="3" creationId="{C7E38391-26C1-EACE-A23E-C6837197F85A}"/>
          </ac:spMkLst>
        </pc:spChg>
      </pc:sldChg>
      <pc:sldChg chg="modSp new mod">
        <pc:chgData name="Maya Singh" userId="88c90c5b-a5fa-4f79-bf08-02238972d8d5" providerId="ADAL" clId="{D6A49186-FCEF-044B-B7FE-09EEFB8A946C}" dt="2024-12-06T18:24:59.494" v="424" actId="20577"/>
        <pc:sldMkLst>
          <pc:docMk/>
          <pc:sldMk cId="1012194592" sldId="267"/>
        </pc:sldMkLst>
        <pc:spChg chg="mod">
          <ac:chgData name="Maya Singh" userId="88c90c5b-a5fa-4f79-bf08-02238972d8d5" providerId="ADAL" clId="{D6A49186-FCEF-044B-B7FE-09EEFB8A946C}" dt="2024-12-06T18:21:57.522" v="76" actId="20577"/>
          <ac:spMkLst>
            <pc:docMk/>
            <pc:sldMk cId="1012194592" sldId="267"/>
            <ac:spMk id="2" creationId="{6C00C137-6C84-0558-D8D8-75F8DC3A9E8E}"/>
          </ac:spMkLst>
        </pc:spChg>
        <pc:spChg chg="mod">
          <ac:chgData name="Maya Singh" userId="88c90c5b-a5fa-4f79-bf08-02238972d8d5" providerId="ADAL" clId="{D6A49186-FCEF-044B-B7FE-09EEFB8A946C}" dt="2024-12-06T18:24:59.494" v="424" actId="20577"/>
          <ac:spMkLst>
            <pc:docMk/>
            <pc:sldMk cId="1012194592" sldId="267"/>
            <ac:spMk id="3" creationId="{DF595279-6DC4-F357-AE6D-BE1E4BE1C3B7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B06082-1535-1942-82D7-7907E9E71767}" type="datetimeFigureOut">
              <a:rPr lang="en-US" smtClean="0"/>
              <a:t>12/5/24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B0743C-E368-E84E-B98E-B52E42B4E4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049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277920CB-A2BA-E746-87BD-FDBB001B7DF9}" type="datetime1">
              <a:rPr lang="en-US" smtClean="0"/>
              <a:t>12/5/24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787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762B2-6279-BE4B-B5A2-955625D7C4B5}" type="datetime1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64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4DB98-546D-7F4D-A4BE-505A94C704B9}" type="datetime1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91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ED672-1EF6-714F-ABE7-E760F93955F8}" type="datetime1">
              <a:rPr lang="en-US" smtClean="0"/>
              <a:t>12/5/24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18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5B5B6115-6E92-994F-A3EA-DF30F6204697}" type="datetime1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389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A23D3-317D-044A-BB42-31E16DCF27C9}" type="datetime1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427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35D95-19D5-C245-8CFA-3D09E9974EDB}" type="datetime1">
              <a:rPr lang="en-US" smtClean="0"/>
              <a:t>12/5/24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51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5EE9D9-DB02-714A-AF2F-76BF6C8B9BA5}" type="datetime1">
              <a:rPr lang="en-US" smtClean="0"/>
              <a:t>12/5/24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19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250A3-DD53-314F-88B6-2C0A74446116}" type="datetime1">
              <a:rPr lang="en-US" smtClean="0"/>
              <a:t>12/5/24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16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89108-6172-1E45-B2ED-149DE2B4C193}" type="datetime1">
              <a:rPr lang="en-US" smtClean="0"/>
              <a:t>12/5/24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21517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7334B9AE-E892-4E45-8245-DD3F11B11702}" type="datetime1">
              <a:rPr lang="en-US" smtClean="0"/>
              <a:t>12/5/24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7445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49A8618-075E-974C-8139-02E64AA791CC}" type="datetime1">
              <a:rPr lang="en-US" smtClean="0"/>
              <a:t>12/5/24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B717011-061B-7243-AC97-541E8BAD81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92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94C18-9175-729F-EE10-12BF36382F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cap="none" dirty="0" err="1"/>
              <a:t>RTandCasKinetics</a:t>
            </a:r>
            <a:r>
              <a:rPr lang="en-US" cap="none" dirty="0"/>
              <a:t>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A5A249-41D2-A37C-2467-64369A356C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Maya Singh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1A5E75-5F6B-C24C-704C-F2366F980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071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0BE79-6D92-B520-A45E-936B21FA4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HIV is still a global epidemic – 39.9 million people are living with HIV 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8D3B8AA-423E-57A1-B8F2-33900FB2B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10</a:t>
            </a:fld>
            <a:endParaRPr lang="en-US"/>
          </a:p>
        </p:txBody>
      </p:sp>
      <p:pic>
        <p:nvPicPr>
          <p:cNvPr id="1026" name="Picture 2" descr="A map of the world with red and orange shades&#10;&#10;Description automatically generated">
            <a:extLst>
              <a:ext uri="{FF2B5EF4-FFF2-40B4-BE49-F238E27FC236}">
                <a16:creationId xmlns:a16="http://schemas.microsoft.com/office/drawing/2014/main" id="{955EDD0C-7D2B-7CC2-F7DB-F92838D9F6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815" y="1727188"/>
            <a:ext cx="6752493" cy="476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6CA87E9-6865-7FCC-B83D-79E1980AACF4}"/>
              </a:ext>
            </a:extLst>
          </p:cNvPr>
          <p:cNvSpPr/>
          <p:nvPr/>
        </p:nvSpPr>
        <p:spPr>
          <a:xfrm>
            <a:off x="8213874" y="4921139"/>
            <a:ext cx="3235570" cy="844062"/>
          </a:xfrm>
          <a:prstGeom prst="round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Inadequate drug levels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13AE86-B186-F568-5023-882F30E62E22}"/>
              </a:ext>
            </a:extLst>
          </p:cNvPr>
          <p:cNvSpPr txBox="1"/>
          <p:nvPr/>
        </p:nvSpPr>
        <p:spPr>
          <a:xfrm>
            <a:off x="7682335" y="1727188"/>
            <a:ext cx="42986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Reasons for High Prevalence of HIV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7A19B29-155E-843C-5BC9-3D6224761DAD}"/>
              </a:ext>
            </a:extLst>
          </p:cNvPr>
          <p:cNvSpPr/>
          <p:nvPr/>
        </p:nvSpPr>
        <p:spPr>
          <a:xfrm>
            <a:off x="8213874" y="2368913"/>
            <a:ext cx="3235570" cy="844062"/>
          </a:xfrm>
          <a:prstGeom prst="round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Inaccessibility of treatment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49B1E81-686E-DEEC-6EDF-DAAF9658FDA0}"/>
              </a:ext>
            </a:extLst>
          </p:cNvPr>
          <p:cNvSpPr/>
          <p:nvPr/>
        </p:nvSpPr>
        <p:spPr>
          <a:xfrm>
            <a:off x="8213874" y="3645026"/>
            <a:ext cx="3235570" cy="844062"/>
          </a:xfrm>
          <a:prstGeom prst="roundRect">
            <a:avLst/>
          </a:prstGeom>
          <a:noFill/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ysClr val="windowText" lastClr="000000"/>
                </a:solidFill>
              </a:rPr>
              <a:t>Cost of treatment</a:t>
            </a:r>
          </a:p>
        </p:txBody>
      </p:sp>
    </p:spTree>
    <p:extLst>
      <p:ext uri="{BB962C8B-B14F-4D97-AF65-F5344CB8AC3E}">
        <p14:creationId xmlns:p14="http://schemas.microsoft.com/office/powerpoint/2010/main" val="937911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A6CAED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E0357-FD09-90A2-ABFE-CA37057AB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D109E-C6D7-58BF-A27A-8B205BB4B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9700" rtl="0" fontAlgn="base">
              <a:spcBef>
                <a:spcPts val="1100"/>
              </a:spcBef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Background. (10 pt) This is the material needed to describe the problem addressed by the paper.</a:t>
            </a:r>
          </a:p>
          <a:p>
            <a:pPr marL="139700" rtl="0" fontAlgn="base"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Problem statement. (10 pt) What research question is addressed?</a:t>
            </a:r>
          </a:p>
          <a:p>
            <a:pPr marL="139700" rtl="0" fontAlgn="base"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Methodology. (30 pt) What was their experimental design? Their model? Their approach to parameter estimation? Their analysis of the data? Software design issues.</a:t>
            </a:r>
          </a:p>
          <a:p>
            <a:pPr marL="139700" rtl="0" fontAlgn="base">
              <a:spcAft>
                <a:spcPts val="1100"/>
              </a:spcAft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Results. (20 pt) Summarize their results as they pertain to the research question.</a:t>
            </a:r>
          </a:p>
          <a:p>
            <a:pPr marL="139700" rtl="0" fontAlgn="base">
              <a:spcBef>
                <a:spcPts val="1100"/>
              </a:spcBef>
              <a:buFont typeface="+mj-lt"/>
              <a:buAutoNum type="arabicPeriod"/>
            </a:pPr>
            <a:r>
              <a:rPr lang="en-US" sz="1800" b="0" i="0" u="none" strike="noStrike" dirty="0">
                <a:solidFill>
                  <a:srgbClr val="444444"/>
                </a:solidFill>
                <a:effectLst/>
                <a:latin typeface="Arial" panose="020B0604020202020204" pitchFamily="34" charset="0"/>
              </a:rPr>
              <a:t>Challenges/Issues. (30 pt) Based on the techniques developed in this course, what were the shortcomings of the paper?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E8776-4D53-BF0C-1C2A-A94BEBBA9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98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847C7-98E6-50F3-0DC2-DA91CBF82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Drug monitoring can help reduce HIV burden – </a:t>
            </a:r>
            <a:r>
              <a:rPr lang="en-US" sz="4000" b="1" dirty="0"/>
              <a:t>40 mil. people living with HIV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21F1ED-C3F4-D5AE-BF27-AE60D3772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2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EBAEE0B-E71B-E778-6E3B-B81A46761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491" y="2329422"/>
            <a:ext cx="3641032" cy="1905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61836C7-D1DE-6791-CDAE-AEA5569D7E09}"/>
              </a:ext>
            </a:extLst>
          </p:cNvPr>
          <p:cNvSpPr/>
          <p:nvPr/>
        </p:nvSpPr>
        <p:spPr>
          <a:xfrm>
            <a:off x="8294491" y="4561569"/>
            <a:ext cx="3641032" cy="623931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Glucose monitors ensure people maintain certain levels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E2930F58-3A55-6E14-4D51-82D41D00FF37}"/>
              </a:ext>
            </a:extLst>
          </p:cNvPr>
          <p:cNvSpPr/>
          <p:nvPr/>
        </p:nvSpPr>
        <p:spPr>
          <a:xfrm>
            <a:off x="7108145" y="3429000"/>
            <a:ext cx="743240" cy="483675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2060"/>
              </a:solidFill>
            </a:endParaRPr>
          </a:p>
        </p:txBody>
      </p:sp>
      <p:pic>
        <p:nvPicPr>
          <p:cNvPr id="21" name="Picture 2" descr="A map of the world with red and orange shades&#10;&#10;Description automatically generated">
            <a:extLst>
              <a:ext uri="{FF2B5EF4-FFF2-40B4-BE49-F238E27FC236}">
                <a16:creationId xmlns:a16="http://schemas.microsoft.com/office/drawing/2014/main" id="{A775FD7A-2B63-1319-94FD-138CA9000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650" y="2011814"/>
            <a:ext cx="6398920" cy="4516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4601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43EF8-4526-178B-4344-3214269E0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HIV reverse transcriptase and CRISPR cas12a kinetics are not well characterized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9B7539-EEFE-F63D-FBEF-2A9824077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3</a:t>
            </a:fld>
            <a:endParaRPr lang="en-US"/>
          </a:p>
        </p:txBody>
      </p:sp>
      <p:pic>
        <p:nvPicPr>
          <p:cNvPr id="3289" name="Picture 6" descr="Reverse Transcriptase (RT)">
            <a:extLst>
              <a:ext uri="{FF2B5EF4-FFF2-40B4-BE49-F238E27FC236}">
                <a16:creationId xmlns:a16="http://schemas.microsoft.com/office/drawing/2014/main" id="{A7E3E2E7-E71F-8170-A124-8413E8A4AF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841" y="2030917"/>
            <a:ext cx="2015332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90" name="Rectangle 3289">
            <a:extLst>
              <a:ext uri="{FF2B5EF4-FFF2-40B4-BE49-F238E27FC236}">
                <a16:creationId xmlns:a16="http://schemas.microsoft.com/office/drawing/2014/main" id="{941CA418-D6D4-C2C6-7A8B-7F26D30BA44F}"/>
              </a:ext>
            </a:extLst>
          </p:cNvPr>
          <p:cNvSpPr/>
          <p:nvPr/>
        </p:nvSpPr>
        <p:spPr>
          <a:xfrm>
            <a:off x="217596" y="5800147"/>
            <a:ext cx="3647822" cy="69272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Reverse transcriptase (RT) is a target for HIV medication</a:t>
            </a:r>
          </a:p>
        </p:txBody>
      </p:sp>
      <p:pic>
        <p:nvPicPr>
          <p:cNvPr id="3295" name="Picture 3294" descr="A diagram of a cell culture&#10;&#10;Description automatically generated">
            <a:extLst>
              <a:ext uri="{FF2B5EF4-FFF2-40B4-BE49-F238E27FC236}">
                <a16:creationId xmlns:a16="http://schemas.microsoft.com/office/drawing/2014/main" id="{054626EE-2D76-FDF0-2A6B-B79FDE095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642" y="1932926"/>
            <a:ext cx="6524969" cy="3624983"/>
          </a:xfrm>
          <a:prstGeom prst="rect">
            <a:avLst/>
          </a:prstGeom>
        </p:spPr>
      </p:pic>
      <p:sp>
        <p:nvSpPr>
          <p:cNvPr id="3296" name="Rectangle 3295">
            <a:extLst>
              <a:ext uri="{FF2B5EF4-FFF2-40B4-BE49-F238E27FC236}">
                <a16:creationId xmlns:a16="http://schemas.microsoft.com/office/drawing/2014/main" id="{0D268C7A-BDA2-3A49-8637-B01A745607F6}"/>
              </a:ext>
            </a:extLst>
          </p:cNvPr>
          <p:cNvSpPr/>
          <p:nvPr/>
        </p:nvSpPr>
        <p:spPr>
          <a:xfrm>
            <a:off x="6392853" y="5800147"/>
            <a:ext cx="4435493" cy="69272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CRISPR Cas12a can do collateral cleavage to generate fluorescence</a:t>
            </a:r>
          </a:p>
        </p:txBody>
      </p:sp>
      <p:sp>
        <p:nvSpPr>
          <p:cNvPr id="3298" name="Plus 3297">
            <a:extLst>
              <a:ext uri="{FF2B5EF4-FFF2-40B4-BE49-F238E27FC236}">
                <a16:creationId xmlns:a16="http://schemas.microsoft.com/office/drawing/2014/main" id="{777F88AF-8585-2F02-D5A4-B45775FBCD74}"/>
              </a:ext>
            </a:extLst>
          </p:cNvPr>
          <p:cNvSpPr/>
          <p:nvPr/>
        </p:nvSpPr>
        <p:spPr>
          <a:xfrm>
            <a:off x="3865418" y="3207328"/>
            <a:ext cx="910220" cy="879764"/>
          </a:xfrm>
          <a:prstGeom prst="mathPlus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9" name="TextBox 3298">
            <a:extLst>
              <a:ext uri="{FF2B5EF4-FFF2-40B4-BE49-F238E27FC236}">
                <a16:creationId xmlns:a16="http://schemas.microsoft.com/office/drawing/2014/main" id="{1574D928-C194-99F0-5554-D5EA44EDB195}"/>
              </a:ext>
            </a:extLst>
          </p:cNvPr>
          <p:cNvSpPr txBox="1"/>
          <p:nvPr/>
        </p:nvSpPr>
        <p:spPr>
          <a:xfrm>
            <a:off x="9849552" y="5504387"/>
            <a:ext cx="19575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Figure made by Carrie Lin</a:t>
            </a:r>
          </a:p>
        </p:txBody>
      </p:sp>
    </p:spTree>
    <p:extLst>
      <p:ext uri="{BB962C8B-B14F-4D97-AF65-F5344CB8AC3E}">
        <p14:creationId xmlns:p14="http://schemas.microsoft.com/office/powerpoint/2010/main" val="379291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E223C-44E6-C2D7-E8E0-53A41FC32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38391-26C1-EACE-A23E-C6837197F8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b="1" dirty="0"/>
              <a:t>No current tools exist</a:t>
            </a:r>
            <a:r>
              <a:rPr lang="en-US" sz="2400" dirty="0"/>
              <a:t> that investigate the </a:t>
            </a:r>
            <a:r>
              <a:rPr lang="en-US" sz="2400" b="1" dirty="0"/>
              <a:t>combined kinetics</a:t>
            </a:r>
            <a:r>
              <a:rPr lang="en-US" sz="2400" dirty="0"/>
              <a:t> of reverse transcriptase and CRISPR Cas12a</a:t>
            </a:r>
          </a:p>
          <a:p>
            <a:pPr>
              <a:spcAft>
                <a:spcPts val="600"/>
              </a:spcAft>
            </a:pPr>
            <a:r>
              <a:rPr lang="en-US" sz="2400" b="1" dirty="0"/>
              <a:t>Real-time curves </a:t>
            </a:r>
            <a:r>
              <a:rPr lang="en-US" sz="2400" dirty="0"/>
              <a:t>allow for better understanding of </a:t>
            </a:r>
            <a:r>
              <a:rPr lang="en-US" sz="2400" b="1" dirty="0"/>
              <a:t>clinical values </a:t>
            </a:r>
            <a:r>
              <a:rPr lang="en-US" sz="2400" dirty="0"/>
              <a:t>of </a:t>
            </a:r>
            <a:r>
              <a:rPr lang="en-US" sz="2400" b="1" dirty="0"/>
              <a:t>medication</a:t>
            </a:r>
            <a:r>
              <a:rPr lang="en-US" sz="2400" dirty="0"/>
              <a:t> within the body</a:t>
            </a:r>
            <a:endParaRPr lang="en-US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D123C-750D-184E-9A74-B140ADC2C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2B6DE0-8A8B-584E-9E9B-202BE035019D}"/>
              </a:ext>
            </a:extLst>
          </p:cNvPr>
          <p:cNvSpPr/>
          <p:nvPr/>
        </p:nvSpPr>
        <p:spPr>
          <a:xfrm>
            <a:off x="1066800" y="4699579"/>
            <a:ext cx="9650712" cy="98118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How can we model the real-time curves to avoid unnecessary experiments?</a:t>
            </a:r>
          </a:p>
        </p:txBody>
      </p:sp>
    </p:spTree>
    <p:extLst>
      <p:ext uri="{BB962C8B-B14F-4D97-AF65-F5344CB8AC3E}">
        <p14:creationId xmlns:p14="http://schemas.microsoft.com/office/powerpoint/2010/main" val="2276337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5DA91-00A6-18C5-F5A9-4B919F6CD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90189"/>
            <a:ext cx="10058400" cy="1371600"/>
          </a:xfrm>
        </p:spPr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E4BAC1-2AE8-BC29-34E5-F797AE6E8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5</a:t>
            </a:fld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FFBB092-F45B-0A40-66D9-FC618C2A3150}"/>
              </a:ext>
            </a:extLst>
          </p:cNvPr>
          <p:cNvSpPr/>
          <p:nvPr/>
        </p:nvSpPr>
        <p:spPr>
          <a:xfrm>
            <a:off x="6968836" y="983673"/>
            <a:ext cx="3934691" cy="2821982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</a:pPr>
            <a:r>
              <a:rPr lang="en-US" sz="2800" b="1" i="1" dirty="0">
                <a:solidFill>
                  <a:schemeClr val="tx1"/>
                </a:solidFill>
              </a:rPr>
              <a:t>USERS: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Researchers interested in investigating combined kinetics of RT and Cas12a.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Users do not need any python experience</a:t>
            </a:r>
            <a:endParaRPr lang="en-US" sz="3200" b="1" i="1" dirty="0">
              <a:solidFill>
                <a:schemeClr val="tx1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C9BE1DA-5788-FF16-434A-E4F6383D7700}"/>
              </a:ext>
            </a:extLst>
          </p:cNvPr>
          <p:cNvSpPr/>
          <p:nvPr/>
        </p:nvSpPr>
        <p:spPr>
          <a:xfrm>
            <a:off x="838200" y="1580932"/>
            <a:ext cx="4246418" cy="5001060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Bef>
                <a:spcPts val="600"/>
              </a:spcBef>
            </a:pPr>
            <a:r>
              <a:rPr lang="en-US" sz="2800" b="1" i="1" dirty="0">
                <a:solidFill>
                  <a:schemeClr val="tx1"/>
                </a:solidFill>
              </a:rPr>
              <a:t>USE CASE: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To create real-time fluorescence curves based on input parameters</a:t>
            </a:r>
            <a:endParaRPr lang="en-US" sz="3200" dirty="0">
              <a:solidFill>
                <a:schemeClr val="tx1"/>
              </a:solidFill>
            </a:endParaRP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Nucleotide, primer, template concentrations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DNA template sequence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Investigate </a:t>
            </a:r>
            <a:r>
              <a:rPr lang="en-US" sz="2000" b="1" dirty="0">
                <a:solidFill>
                  <a:schemeClr val="tx1"/>
                </a:solidFill>
              </a:rPr>
              <a:t>kinetics</a:t>
            </a:r>
            <a:r>
              <a:rPr lang="en-US" sz="2000" dirty="0">
                <a:solidFill>
                  <a:schemeClr val="tx1"/>
                </a:solidFill>
              </a:rPr>
              <a:t> for various </a:t>
            </a:r>
            <a:r>
              <a:rPr lang="en-US" sz="2000" b="1" dirty="0">
                <a:solidFill>
                  <a:schemeClr val="tx1"/>
                </a:solidFill>
              </a:rPr>
              <a:t>drug concentrations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57CC78-0740-F15F-17E7-FDEE4ED3C593}"/>
              </a:ext>
            </a:extLst>
          </p:cNvPr>
          <p:cNvSpPr/>
          <p:nvPr/>
        </p:nvSpPr>
        <p:spPr>
          <a:xfrm>
            <a:off x="6400800" y="3990109"/>
            <a:ext cx="5070764" cy="25918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40575123-C9E8-90C0-AF28-1209D112C3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3051" y="4026807"/>
            <a:ext cx="4950749" cy="2576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7074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D9D08-DF89-93F6-F08D-6BB601B60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DD5369-DC18-1E85-9702-936358DB5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6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F372CA1-5B96-1BEA-0FA9-2DCA43EE77C9}"/>
              </a:ext>
            </a:extLst>
          </p:cNvPr>
          <p:cNvSpPr/>
          <p:nvPr/>
        </p:nvSpPr>
        <p:spPr>
          <a:xfrm>
            <a:off x="339437" y="2646213"/>
            <a:ext cx="1731817" cy="1149927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Open program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Use PDM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0CA9B37-AE06-57B6-8E22-F0A96B00D643}"/>
              </a:ext>
            </a:extLst>
          </p:cNvPr>
          <p:cNvSpPr/>
          <p:nvPr/>
        </p:nvSpPr>
        <p:spPr>
          <a:xfrm>
            <a:off x="5735782" y="2646214"/>
            <a:ext cx="2576945" cy="1149927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Casmodel_func</a:t>
            </a:r>
            <a:r>
              <a:rPr lang="en-US" dirty="0">
                <a:solidFill>
                  <a:schemeClr val="tx1"/>
                </a:solidFill>
              </a:rPr>
              <a:t>()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Inputs: 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DNA, [dNTP], [Template], [Primer]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7E653E9-68C8-1B77-F90F-28D057B23A25}"/>
              </a:ext>
            </a:extLst>
          </p:cNvPr>
          <p:cNvSpPr/>
          <p:nvPr/>
        </p:nvSpPr>
        <p:spPr>
          <a:xfrm>
            <a:off x="9116291" y="2646215"/>
            <a:ext cx="2576945" cy="1149927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Probability_func</a:t>
            </a:r>
            <a:r>
              <a:rPr lang="en-US" dirty="0">
                <a:solidFill>
                  <a:schemeClr val="tx1"/>
                </a:solidFill>
              </a:rPr>
              <a:t>() for reverse transcriptase </a:t>
            </a:r>
          </a:p>
        </p:txBody>
      </p:sp>
      <p:pic>
        <p:nvPicPr>
          <p:cNvPr id="10" name="Picture 9" descr="A black text with black letters&#10;&#10;Description automatically generated">
            <a:extLst>
              <a:ext uri="{FF2B5EF4-FFF2-40B4-BE49-F238E27FC236}">
                <a16:creationId xmlns:a16="http://schemas.microsoft.com/office/drawing/2014/main" id="{9CFC734D-12BD-BDB7-DEB5-931F5609C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9817" y="3956569"/>
            <a:ext cx="3422071" cy="7119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9852711-5816-9019-9B75-A5AD70732D46}"/>
              </a:ext>
            </a:extLst>
          </p:cNvPr>
          <p:cNvSpPr txBox="1"/>
          <p:nvPr/>
        </p:nvSpPr>
        <p:spPr>
          <a:xfrm>
            <a:off x="8395855" y="6538912"/>
            <a:ext cx="20807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[NA]: Nucleotide Analog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89FEF323-7F38-2B7E-D980-47D0DD096DFB}"/>
              </a:ext>
            </a:extLst>
          </p:cNvPr>
          <p:cNvSpPr/>
          <p:nvPr/>
        </p:nvSpPr>
        <p:spPr>
          <a:xfrm>
            <a:off x="3006437" y="2646213"/>
            <a:ext cx="1925781" cy="1149927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Casmodel</a:t>
            </a:r>
            <a:r>
              <a:rPr lang="en-US" dirty="0">
                <a:solidFill>
                  <a:schemeClr val="tx1"/>
                </a:solidFill>
              </a:rPr>
              <a:t>()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GUI</a:t>
            </a:r>
            <a:r>
              <a:rPr lang="en-US" dirty="0">
                <a:solidFill>
                  <a:schemeClr val="tx1"/>
                </a:solidFill>
              </a:rPr>
              <a:t> - </a:t>
            </a:r>
            <a:r>
              <a:rPr lang="en-US" dirty="0" err="1">
                <a:solidFill>
                  <a:schemeClr val="tx1"/>
                </a:solidFill>
              </a:rPr>
              <a:t>PyQT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6B91D8F-487C-D34D-4292-AB2B45C87CBD}"/>
              </a:ext>
            </a:extLst>
          </p:cNvPr>
          <p:cNvCxnSpPr>
            <a:cxnSpLocks/>
          </p:cNvCxnSpPr>
          <p:nvPr/>
        </p:nvCxnSpPr>
        <p:spPr>
          <a:xfrm flipV="1">
            <a:off x="2258291" y="3221176"/>
            <a:ext cx="69272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926898D-E80A-BD91-61B3-EF8EF4EBD61B}"/>
              </a:ext>
            </a:extLst>
          </p:cNvPr>
          <p:cNvCxnSpPr>
            <a:cxnSpLocks/>
          </p:cNvCxnSpPr>
          <p:nvPr/>
        </p:nvCxnSpPr>
        <p:spPr>
          <a:xfrm flipV="1">
            <a:off x="4987636" y="3221175"/>
            <a:ext cx="69272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DC4A957-2117-8FE3-C9E4-6066C99C7297}"/>
              </a:ext>
            </a:extLst>
          </p:cNvPr>
          <p:cNvCxnSpPr>
            <a:cxnSpLocks/>
          </p:cNvCxnSpPr>
          <p:nvPr/>
        </p:nvCxnSpPr>
        <p:spPr>
          <a:xfrm flipV="1">
            <a:off x="8368145" y="3228102"/>
            <a:ext cx="692727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U-Turn Arrow 27">
            <a:extLst>
              <a:ext uri="{FF2B5EF4-FFF2-40B4-BE49-F238E27FC236}">
                <a16:creationId xmlns:a16="http://schemas.microsoft.com/office/drawing/2014/main" id="{73A50A64-67E5-56DD-22FE-0EE7AFDD03AE}"/>
              </a:ext>
            </a:extLst>
          </p:cNvPr>
          <p:cNvSpPr/>
          <p:nvPr/>
        </p:nvSpPr>
        <p:spPr>
          <a:xfrm flipH="1">
            <a:off x="6541927" y="2094941"/>
            <a:ext cx="3934690" cy="512619"/>
          </a:xfrm>
          <a:prstGeom prst="uturnArrow">
            <a:avLst>
              <a:gd name="adj1" fmla="val 0"/>
              <a:gd name="adj2" fmla="val 10135"/>
              <a:gd name="adj3" fmla="val 11487"/>
              <a:gd name="adj4" fmla="val 43750"/>
              <a:gd name="adj5" fmla="val 83108"/>
            </a:avLst>
          </a:prstGeom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1" name="Picture 30" descr="A black line with black text&#10;&#10;Description automatically generated">
            <a:extLst>
              <a:ext uri="{FF2B5EF4-FFF2-40B4-BE49-F238E27FC236}">
                <a16:creationId xmlns:a16="http://schemas.microsoft.com/office/drawing/2014/main" id="{2AFFB7AD-9ECA-4F8D-C02D-CFC001EE2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436" y="5741975"/>
            <a:ext cx="1523636" cy="583120"/>
          </a:xfrm>
          <a:prstGeom prst="rect">
            <a:avLst/>
          </a:prstGeom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811E8CF1-0D68-E14E-E946-E651EBCA8552}"/>
              </a:ext>
            </a:extLst>
          </p:cNvPr>
          <p:cNvSpPr/>
          <p:nvPr/>
        </p:nvSpPr>
        <p:spPr>
          <a:xfrm>
            <a:off x="5735781" y="4728761"/>
            <a:ext cx="2576945" cy="909542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Tellurium</a:t>
            </a:r>
            <a:r>
              <a:rPr lang="en-US" dirty="0">
                <a:solidFill>
                  <a:schemeClr val="tx1"/>
                </a:solidFill>
              </a:rPr>
              <a:t>: Use Michaelis Menten for Cas12a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5223D1B8-4D31-D1DE-3324-85843694F947}"/>
              </a:ext>
            </a:extLst>
          </p:cNvPr>
          <p:cNvSpPr/>
          <p:nvPr/>
        </p:nvSpPr>
        <p:spPr>
          <a:xfrm>
            <a:off x="5735781" y="3913115"/>
            <a:ext cx="2576945" cy="711974"/>
          </a:xfrm>
          <a:prstGeom prst="round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chemeClr val="tx2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Primer Diffusion</a:t>
            </a:r>
            <a:r>
              <a:rPr lang="en-US" dirty="0">
                <a:solidFill>
                  <a:schemeClr val="tx1"/>
                </a:solidFill>
              </a:rPr>
              <a:t> for time delay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0392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61BC5-269B-1B75-2FF8-E7D049C90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541"/>
            <a:ext cx="10515600" cy="1325563"/>
          </a:xfrm>
        </p:spPr>
        <p:txBody>
          <a:bodyPr/>
          <a:lstStyle/>
          <a:p>
            <a:r>
              <a:rPr lang="en-US" dirty="0"/>
              <a:t>Demonstration of Project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47C41-EE63-95A1-CBC3-CD03C67D9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7</a:t>
            </a:fld>
            <a:endParaRPr lang="en-US"/>
          </a:p>
        </p:txBody>
      </p:sp>
      <p:pic>
        <p:nvPicPr>
          <p:cNvPr id="6" name="Screen Recording 2024-12-05 at 11.01.18 PM">
            <a:hlinkClick r:id="" action="ppaction://media"/>
            <a:extLst>
              <a:ext uri="{FF2B5EF4-FFF2-40B4-BE49-F238E27FC236}">
                <a16:creationId xmlns:a16="http://schemas.microsoft.com/office/drawing/2014/main" id="{EE81A191-BE70-FF68-CE06-5BF8700686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3938" y="1155035"/>
            <a:ext cx="9664123" cy="554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03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59FE9-0DEE-6283-7DD5-DDB6D2015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CEDBB-7ABD-F396-2E2B-9206B2D9D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28921"/>
            <a:ext cx="10058400" cy="3931920"/>
          </a:xfrm>
        </p:spPr>
        <p:txBody>
          <a:bodyPr/>
          <a:lstStyle/>
          <a:p>
            <a:r>
              <a:rPr lang="en-US" dirty="0"/>
              <a:t>Writing and thinking of tests is more challenging than expected</a:t>
            </a:r>
          </a:p>
          <a:p>
            <a:r>
              <a:rPr lang="en-US" dirty="0"/>
              <a:t>Learning how to interface with </a:t>
            </a:r>
            <a:r>
              <a:rPr lang="en-US" dirty="0" err="1"/>
              <a:t>Github</a:t>
            </a:r>
            <a:endParaRPr lang="en-US" dirty="0"/>
          </a:p>
          <a:p>
            <a:r>
              <a:rPr lang="en-US" dirty="0"/>
              <a:t>Learning how to create a package is very difficult but useful!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5EEAA-6807-9DE6-D9E1-467B41321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2D6F2749-E07E-C941-B538-B00CAB031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08" y="3107855"/>
            <a:ext cx="4939145" cy="3358096"/>
          </a:xfrm>
          <a:prstGeom prst="rect">
            <a:avLst/>
          </a:prstGeom>
        </p:spPr>
      </p:pic>
      <p:pic>
        <p:nvPicPr>
          <p:cNvPr id="10" name="Picture 9" descr="A graph of different colored dots&#10;&#10;Description automatically generated">
            <a:extLst>
              <a:ext uri="{FF2B5EF4-FFF2-40B4-BE49-F238E27FC236}">
                <a16:creationId xmlns:a16="http://schemas.microsoft.com/office/drawing/2014/main" id="{50DBB07B-42F2-0199-7532-245F41E42F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144" y="3107856"/>
            <a:ext cx="5510721" cy="3358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4065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0C137-6C84-0558-D8D8-75F8DC3A9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95279-6DC4-F357-AE6D-BE1E4BE1C3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Investigate more accurate kinetics for CRISPR Cas12a</a:t>
            </a:r>
          </a:p>
          <a:p>
            <a:r>
              <a:rPr lang="en-US" sz="2400" dirty="0"/>
              <a:t>Investigate other time delay aspects</a:t>
            </a:r>
          </a:p>
          <a:p>
            <a:r>
              <a:rPr lang="en-US" sz="2400" dirty="0"/>
              <a:t>Iterate with feedback from lab mates who would use this function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4E68F1-60C8-87B7-6B65-9F341BF75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17011-061B-7243-AC97-541E8BAD819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1945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6b6dd5b-f02f-441a-99a0-162ac5060bd2}" enabled="0" method="" siteId="{f6b6dd5b-f02f-441a-99a0-162ac5060bd2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838</TotalTime>
  <Words>410</Words>
  <Application>Microsoft Macintosh PowerPoint</Application>
  <PresentationFormat>Widescreen</PresentationFormat>
  <Paragraphs>63</Paragraphs>
  <Slides>11</Slides>
  <Notes>0</Notes>
  <HiddenSlides>2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Arial</vt:lpstr>
      <vt:lpstr>Century Gothic</vt:lpstr>
      <vt:lpstr>Garamond</vt:lpstr>
      <vt:lpstr>Savon</vt:lpstr>
      <vt:lpstr>RTandCasKinetics:</vt:lpstr>
      <vt:lpstr>Drug monitoring can help reduce HIV burden – 40 mil. people living with HIV</vt:lpstr>
      <vt:lpstr>HIV reverse transcriptase and CRISPR cas12a kinetics are not well characterized</vt:lpstr>
      <vt:lpstr>Problem Statement</vt:lpstr>
      <vt:lpstr>Use Cases</vt:lpstr>
      <vt:lpstr>Project Overview</vt:lpstr>
      <vt:lpstr>Demonstration of Project</vt:lpstr>
      <vt:lpstr>Lessons Learned</vt:lpstr>
      <vt:lpstr>Next Steps</vt:lpstr>
      <vt:lpstr>HIV is still a global epidemic – 39.9 million people are living with HIV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Maya Singh</dc:creator>
  <cp:lastModifiedBy>Maya Singh</cp:lastModifiedBy>
  <cp:revision>1</cp:revision>
  <dcterms:created xsi:type="dcterms:W3CDTF">2024-12-06T04:33:59Z</dcterms:created>
  <dcterms:modified xsi:type="dcterms:W3CDTF">2024-12-06T18:32:28Z</dcterms:modified>
</cp:coreProperties>
</file>

<file path=docProps/thumbnail.jpeg>
</file>